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3" r:id="rId5"/>
    <p:sldId id="261" r:id="rId6"/>
    <p:sldId id="298" r:id="rId7"/>
    <p:sldId id="295" r:id="rId8"/>
    <p:sldId id="296" r:id="rId9"/>
    <p:sldId id="297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285" r:id="rId19"/>
    <p:sldId id="310" r:id="rId20"/>
    <p:sldId id="311" r:id="rId21"/>
    <p:sldId id="286" r:id="rId22"/>
    <p:sldId id="288" r:id="rId23"/>
    <p:sldId id="290" r:id="rId24"/>
    <p:sldId id="313" r:id="rId25"/>
    <p:sldId id="312" r:id="rId26"/>
    <p:sldId id="289" r:id="rId27"/>
    <p:sldId id="291" r:id="rId28"/>
    <p:sldId id="292" r:id="rId29"/>
    <p:sldId id="265" r:id="rId30"/>
    <p:sldId id="307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7" r:id="rId39"/>
    <p:sldId id="308" r:id="rId40"/>
    <p:sldId id="309" r:id="rId41"/>
    <p:sldId id="278" r:id="rId42"/>
    <p:sldId id="279" r:id="rId43"/>
    <p:sldId id="273" r:id="rId44"/>
    <p:sldId id="274" r:id="rId45"/>
    <p:sldId id="275" r:id="rId46"/>
    <p:sldId id="276" r:id="rId47"/>
    <p:sldId id="280" r:id="rId48"/>
    <p:sldId id="281" r:id="rId49"/>
    <p:sldId id="282" r:id="rId50"/>
    <p:sldId id="284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E8B1B-0285-9E76-B4E4-39401A14B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33A798-3BC1-1C56-6184-59F2F369CA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894C3C-E6EA-3A87-65D3-F504C735A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B9060-FC42-46D1-832E-26D68D3B5886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D0FE24-F02C-797B-BEC8-58C96ED37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1CA022-85EB-41C2-A7AA-29E597ACB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2460-7FE1-416F-8D79-E95F8790C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255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895B1-7D8C-5884-35AF-390530BEE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612528-B608-FFE8-DC8F-BBEBA49BF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E8DB76-709A-6778-0730-8AC770AE9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B9060-FC42-46D1-832E-26D68D3B5886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AD75AF-0DBB-619A-1F3E-E82C81D3C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6DDB67-CCE8-4465-0062-9BED1312D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2460-7FE1-416F-8D79-E95F8790C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90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1930EA9-855F-8A10-8944-13F93A7E85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A577E3-BE9C-80A1-6B31-A1661E835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264132-A625-4395-AA83-63E046C52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B9060-FC42-46D1-832E-26D68D3B5886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4EAC9E-8BAA-8DC2-B733-7F35E046E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2A4800-C935-96FD-4D8A-A540967C4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2460-7FE1-416F-8D79-E95F8790C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14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C66AF-199C-62B7-5814-0ED260DE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1069B3-D5CD-44BB-7CC3-90EDEFAD0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B2BA9-F944-A400-3603-3EE9C4926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B9060-FC42-46D1-832E-26D68D3B5886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BF65B8-5C58-8E5A-EC88-26BC8C49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E536F-A6A5-B46F-DB67-E16CB0DCC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2460-7FE1-416F-8D79-E95F8790C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740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98428-C197-0B84-2CF8-E55E217E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56B8B6-D715-45C5-E295-EF78F51B1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62007E-E8E3-7D8E-6026-540B145F9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B9060-FC42-46D1-832E-26D68D3B5886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1A1CC-2B3F-AC10-824B-367D76E0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F71A99-B9F0-9D5B-CE4A-A1703FEFB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2460-7FE1-416F-8D79-E95F8790C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400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2D5BE-5E78-8B0C-660E-79AE9D5D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85B31E-EEA1-1A4E-6218-D6A7DB9E55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5C5470-3495-7E30-2F92-EAC5A0049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EBD36-69B9-93C8-EFD1-1A879739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B9060-FC42-46D1-832E-26D68D3B5886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C6564C-EFFA-ECD4-5291-2E75B341F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2A7E3D-AB1F-50B8-E49C-C3C6515EB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2460-7FE1-416F-8D79-E95F8790C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540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C18A4-97CF-4608-737F-D8B4CDC9C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7B066D-B7E1-A971-AA80-2AAF9654A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C3505F-E1D5-6198-6833-8D989C713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C10FFE3-0154-DB5F-139C-8ADC11BFE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01ECFEB-637D-83AE-BB2C-4DD30BA8E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92C71BC-375D-67FA-9593-AFA6F8065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B9060-FC42-46D1-832E-26D68D3B5886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B117AA-24D5-BF6C-85DF-93EAA792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D85371-D1AD-9C2B-60CB-7E79FF42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2460-7FE1-416F-8D79-E95F8790C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93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D1E037-7835-DD00-70EF-4F0152BE2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75169A-6AD7-0D1F-A348-27E9CC10C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B9060-FC42-46D1-832E-26D68D3B5886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2C3A0C-CDC1-BFFF-568E-9A26138A0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0B08D0-7023-363B-5896-31F567BC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2460-7FE1-416F-8D79-E95F8790C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85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F5FF876-D878-E1B1-C41E-CA09F02A3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B9060-FC42-46D1-832E-26D68D3B5886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34CCFC-894C-BC2F-5F8F-8BC4D5FD3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C58ED9-7B95-2DDB-884E-6A20CC9B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2460-7FE1-416F-8D79-E95F8790C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95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8D7BF6-7610-DB50-B2BD-75C9D5EFD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55DD7A-5150-E554-2CD2-368340353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BE7C72-D269-559D-3345-4B371D216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8FADC0-F6E9-CF34-29B8-1AC74CD17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B9060-FC42-46D1-832E-26D68D3B5886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FCA480-2ECD-FE15-E61A-54E51944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783EE-2B84-3457-8D20-E68E23D3C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2460-7FE1-416F-8D79-E95F8790C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860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2AF89-0F90-BC5E-97A7-9F670D74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55DB764-1FCE-C797-BE16-A3735F64D7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4DE0B-3607-7913-5678-070B7AB34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C8E6B5-B005-3678-A66A-57710337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B9060-FC42-46D1-832E-26D68D3B5886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E3CB46-CCE6-D5E8-6177-D8630C17D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DC1F7F-A559-80FE-6CE6-B9CF8C52D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2460-7FE1-416F-8D79-E95F8790C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832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5E233-0D6B-D393-7871-5C39BBB83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255E60-768C-E661-3CE8-4EE85334C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2F5A68-07E3-6834-3DCB-51823E653F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B9060-FC42-46D1-832E-26D68D3B5886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9FB1A7-574D-78A2-55F4-E3FCDE262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DA6DB6-705D-4E9C-97D2-139FE817A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82460-7FE1-416F-8D79-E95F8790C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20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21103-8CF6-BBE2-C401-AE90B5DE9C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МЕТОДЫ УПРАВЛЕНИЯ ПРОЕКТАМИ</a:t>
            </a:r>
          </a:p>
        </p:txBody>
      </p:sp>
    </p:spTree>
    <p:extLst>
      <p:ext uri="{BB962C8B-B14F-4D97-AF65-F5344CB8AC3E}">
        <p14:creationId xmlns:p14="http://schemas.microsoft.com/office/powerpoint/2010/main" val="2755239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D0FC3A-1FE2-936E-54DD-3BE595EDB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51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AC2627-6582-CBE4-9BB5-B94809182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63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9CC600-9BB1-F8B9-5131-503D370F7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65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FF6EC6-1BE7-F367-1ABC-C783E4524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18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B3DF70-9500-3E6C-CF77-C4F6D9EAD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83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A4564A-7C01-3FA9-8B5F-D3D5A2723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16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5EC55B-0287-251C-1545-F1DAA28CD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77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3D6A11-6D95-C988-9225-4738A4B90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63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2547C6-5D71-29B8-100A-886CBD22E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omic Sans MS" panose="030F0702030302020204" pitchFamily="66" charset="0"/>
              </a:rPr>
              <a:t>МЕТОДЫ УПРАВЛЕНИЯ ПРОЕКТАМИ:</a:t>
            </a:r>
            <a:br>
              <a:rPr lang="ru-RU" sz="3600" b="1" dirty="0">
                <a:latin typeface="Comic Sans MS" panose="030F0702030302020204" pitchFamily="66" charset="0"/>
              </a:rPr>
            </a:br>
            <a:r>
              <a:rPr lang="en-US" sz="3600" b="1" dirty="0">
                <a:latin typeface="Comic Sans MS" panose="030F0702030302020204" pitchFamily="66" charset="0"/>
              </a:rPr>
              <a:t>SWOT</a:t>
            </a:r>
            <a:r>
              <a:rPr lang="ru-RU" sz="3600" b="1" dirty="0">
                <a:latin typeface="Comic Sans MS" panose="030F0702030302020204" pitchFamily="66" charset="0"/>
              </a:rPr>
              <a:t>-АНАЛИЗ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D9E0F1-77E9-8964-ED87-B342B0B12B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7FFFA"/>
              </a:clrFrom>
              <a:clrTo>
                <a:srgbClr val="27FF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524" y="2209291"/>
            <a:ext cx="11353800" cy="286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80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27303A6-B928-6563-4196-9468C389C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8"/>
          <a:stretch/>
        </p:blipFill>
        <p:spPr bwMode="auto">
          <a:xfrm>
            <a:off x="730250" y="203200"/>
            <a:ext cx="103733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61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F3D612-F33D-69E4-F158-9A06D592E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66" y="520348"/>
            <a:ext cx="10828867" cy="581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70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D85834D-C902-BACC-81B8-3A1E462D5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471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FC3342-D345-E4F1-A3AC-509A13741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829"/>
            <a:ext cx="12192000" cy="601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67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D71CC1-01E2-2DAE-4C20-D1D864AD1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33525"/>
            <a:ext cx="6781800" cy="379095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369DB47-92E7-8AF6-C0FB-038DD3B4B447}"/>
              </a:ext>
            </a:extLst>
          </p:cNvPr>
          <p:cNvSpPr txBox="1">
            <a:spLocks/>
          </p:cNvSpPr>
          <p:nvPr/>
        </p:nvSpPr>
        <p:spPr>
          <a:xfrm>
            <a:off x="1344890" y="255097"/>
            <a:ext cx="9144000" cy="85726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latin typeface="Comic Sans MS" panose="030F0702030302020204" pitchFamily="66" charset="0"/>
              </a:rPr>
              <a:t>Матрица ответственности</a:t>
            </a:r>
          </a:p>
        </p:txBody>
      </p:sp>
    </p:spTree>
    <p:extLst>
      <p:ext uri="{BB962C8B-B14F-4D97-AF65-F5344CB8AC3E}">
        <p14:creationId xmlns:p14="http://schemas.microsoft.com/office/powerpoint/2010/main" val="116788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94479E7-684C-F2BE-1588-1C3079CBE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В чём идея </a:t>
            </a:r>
            <a:r>
              <a:rPr lang="ru-RU" sz="3600" b="1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Канбана</a:t>
            </a:r>
            <a:r>
              <a:rPr lang="ru-RU" sz="36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?</a:t>
            </a:r>
            <a:endParaRPr lang="ru-RU" sz="3600" b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800" dirty="0" err="1">
                <a:solidFill>
                  <a:srgbClr val="2E3038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Канбан</a:t>
            </a:r>
            <a:r>
              <a:rPr lang="ru-RU" sz="2800" dirty="0">
                <a:solidFill>
                  <a:srgbClr val="2E3038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(</a:t>
            </a:r>
            <a:r>
              <a:rPr lang="ru-RU" sz="2800" dirty="0" err="1">
                <a:solidFill>
                  <a:srgbClr val="2E3038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Kanban</a:t>
            </a:r>
            <a:r>
              <a:rPr lang="ru-RU" sz="2800" dirty="0">
                <a:solidFill>
                  <a:srgbClr val="2E3038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) — часть </a:t>
            </a:r>
            <a:r>
              <a:rPr lang="ru-RU" sz="2800" dirty="0" err="1">
                <a:solidFill>
                  <a:srgbClr val="2E3038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agile</a:t>
            </a:r>
            <a:r>
              <a:rPr lang="ru-RU" sz="2800" dirty="0">
                <a:solidFill>
                  <a:srgbClr val="2E3038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-философии и метод улучшения рабочих процессов путём визуализации и активной работы над незавершёнными задачами.</a:t>
            </a:r>
            <a:endParaRPr lang="ru-RU" sz="24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800" dirty="0">
                <a:solidFill>
                  <a:srgbClr val="2E3038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Одна из ключевых мыслей </a:t>
            </a:r>
            <a:r>
              <a:rPr lang="ru-RU" sz="2800" dirty="0" err="1">
                <a:solidFill>
                  <a:srgbClr val="2E3038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канбан</a:t>
            </a:r>
            <a:r>
              <a:rPr lang="ru-RU" sz="2800" dirty="0">
                <a:solidFill>
                  <a:srgbClr val="2E3038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-метода:</a:t>
            </a:r>
            <a:endParaRPr lang="ru-RU" sz="24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4D66B6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Меньше незавершённых задач — выше эффективность команды.</a:t>
            </a:r>
            <a:endParaRPr lang="ru-RU" sz="24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C0553E9-2F5F-EBBD-AA66-7051AAE7EC23}"/>
              </a:ext>
            </a:extLst>
          </p:cNvPr>
          <p:cNvSpPr txBox="1">
            <a:spLocks/>
          </p:cNvSpPr>
          <p:nvPr/>
        </p:nvSpPr>
        <p:spPr>
          <a:xfrm>
            <a:off x="1344890" y="255097"/>
            <a:ext cx="9144000" cy="857266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Методология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Kanban</a:t>
            </a:r>
            <a:r>
              <a:rPr lang="ru-RU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: доски, принципы и возможности 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944270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839462-44D8-70F5-0A51-51FE26EC8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B7692DA-1415-4CE1-F38A-D7B0D72D8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" y="0"/>
            <a:ext cx="11083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23DDC6B-E803-0106-9CD0-287E022AB669}"/>
              </a:ext>
            </a:extLst>
          </p:cNvPr>
          <p:cNvSpPr txBox="1">
            <a:spLocks/>
          </p:cNvSpPr>
          <p:nvPr/>
        </p:nvSpPr>
        <p:spPr>
          <a:xfrm>
            <a:off x="1344890" y="255097"/>
            <a:ext cx="9144000" cy="85726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ПРИНЦИПЫ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Kanban</a:t>
            </a:r>
            <a:endParaRPr lang="ru-RU" b="1" i="0" dirty="0"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500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ED4635-5803-C2ED-20DC-232005835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10" y="0"/>
            <a:ext cx="11083579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1A80546-6A26-A048-338D-36398814544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Comic Sans MS" panose="030F0702030302020204" pitchFamily="66" charset="0"/>
              </a:rPr>
              <a:t>Как устроен </a:t>
            </a:r>
            <a:r>
              <a:rPr lang="ru-RU" sz="3600" b="1" dirty="0" err="1">
                <a:latin typeface="Comic Sans MS" panose="030F0702030302020204" pitchFamily="66" charset="0"/>
              </a:rPr>
              <a:t>Kanban</a:t>
            </a:r>
            <a:r>
              <a:rPr lang="ru-RU" sz="3600" b="1" dirty="0">
                <a:latin typeface="Comic Sans MS" panose="030F0702030302020204" pitchFamily="66" charset="0"/>
              </a:rPr>
              <a:t> в проектах</a:t>
            </a:r>
          </a:p>
        </p:txBody>
      </p:sp>
    </p:spTree>
    <p:extLst>
      <p:ext uri="{BB962C8B-B14F-4D97-AF65-F5344CB8AC3E}">
        <p14:creationId xmlns:p14="http://schemas.microsoft.com/office/powerpoint/2010/main" val="1013212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нбан-доска">
            <a:extLst>
              <a:ext uri="{FF2B5EF4-FFF2-40B4-BE49-F238E27FC236}">
                <a16:creationId xmlns:a16="http://schemas.microsoft.com/office/drawing/2014/main" id="{2A229E7D-17CA-B70F-EBC1-5D478C0FB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42" y="728134"/>
            <a:ext cx="11686383" cy="5367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599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591AB2-B06D-5381-3188-20FC72B82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B4B4FC4-1291-9572-5C57-E14489152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96335"/>
            <a:ext cx="10133395" cy="604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34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07D9099-56DA-C63F-58FB-079C7FE1A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27" y="678730"/>
            <a:ext cx="8567646" cy="6168705"/>
          </a:xfrm>
        </p:spPr>
      </p:pic>
    </p:spTree>
    <p:extLst>
      <p:ext uri="{BB962C8B-B14F-4D97-AF65-F5344CB8AC3E}">
        <p14:creationId xmlns:p14="http://schemas.microsoft.com/office/powerpoint/2010/main" val="3946199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F90D1-1046-6FCA-67A6-0EC27B363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omic Sans MS" panose="030F0702030302020204" pitchFamily="66" charset="0"/>
              </a:rPr>
              <a:t>МЕТОДЫ УПРАВЛЕНИЯ ПРОЕКТАМИ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CF670D-4843-2BF8-957D-DFCFE9A1A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675"/>
            <a:ext cx="10515600" cy="435133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Comic Sans MS" panose="030F0702030302020204" pitchFamily="66" charset="0"/>
              </a:rPr>
              <a:t>ПОСТАВИМ ЦЕЛИ ПРОЕКТА И ПРОВЕДЕМ ЕГО ОБОСНОВАНИЕ</a:t>
            </a:r>
          </a:p>
          <a:p>
            <a:r>
              <a:rPr lang="ru-RU" sz="2000" b="1" dirty="0">
                <a:latin typeface="Comic Sans MS" panose="030F0702030302020204" pitchFamily="66" charset="0"/>
              </a:rPr>
              <a:t>ВЫЯВИМ СТРУКТУРУ ПРОЕКТА (ЗАДАЧИ, ЭТАПЫ РАБОТЫ)</a:t>
            </a:r>
          </a:p>
          <a:p>
            <a:r>
              <a:rPr lang="ru-RU" sz="2000" b="1" dirty="0">
                <a:latin typeface="Comic Sans MS" panose="030F0702030302020204" pitchFamily="66" charset="0"/>
              </a:rPr>
              <a:t>ОПРЕДЕЛИМ ОБЪЕМЫ И ИСТОЧНИКИ ФИНАНСИРОВАНИЯ</a:t>
            </a:r>
          </a:p>
          <a:p>
            <a:r>
              <a:rPr lang="ru-RU" sz="2000" b="1" dirty="0">
                <a:latin typeface="Comic Sans MS" panose="030F0702030302020204" pitchFamily="66" charset="0"/>
              </a:rPr>
              <a:t>ПОДБЕРЕМ ИСПОЛНИТЕЛЕЙ</a:t>
            </a:r>
          </a:p>
          <a:p>
            <a:r>
              <a:rPr lang="ru-RU" sz="2000" b="1" dirty="0">
                <a:latin typeface="Comic Sans MS" panose="030F0702030302020204" pitchFamily="66" charset="0"/>
              </a:rPr>
              <a:t>ОПРЕДЕЛИМ СРОКИ ВЫПОЛНЕНИЯ ПРОЕКТА И ГРАФИК ЕГО РЕАЛИЗАЦИИ</a:t>
            </a:r>
          </a:p>
          <a:p>
            <a:r>
              <a:rPr lang="ru-RU" sz="2000" b="1" dirty="0">
                <a:latin typeface="Comic Sans MS" panose="030F0702030302020204" pitchFamily="66" charset="0"/>
              </a:rPr>
              <a:t>РАССЧИТАЕМ НЕОБХОДИМЫЕ РЕСУРЫ</a:t>
            </a:r>
          </a:p>
          <a:p>
            <a:r>
              <a:rPr lang="ru-RU" sz="2000" b="1" dirty="0">
                <a:latin typeface="Comic Sans MS" panose="030F0702030302020204" pitchFamily="66" charset="0"/>
              </a:rPr>
              <a:t>СОСТАВИМ СМЕТУ И БЮДЖЕТ ПРОЕКТА</a:t>
            </a:r>
          </a:p>
          <a:p>
            <a:r>
              <a:rPr lang="ru-RU" sz="2000" b="1" dirty="0">
                <a:latin typeface="Comic Sans MS" panose="030F0702030302020204" pitchFamily="66" charset="0"/>
              </a:rPr>
              <a:t>ОПРЕДЕЛИМ РИСКИ</a:t>
            </a:r>
          </a:p>
          <a:p>
            <a:r>
              <a:rPr lang="ru-RU" sz="2000" b="1" dirty="0">
                <a:latin typeface="Comic Sans MS" panose="030F0702030302020204" pitchFamily="66" charset="0"/>
              </a:rPr>
              <a:t>ОБЕСПЕЧИМ КОНТРОЛЬ ЗА ХОДОМ ВЫПОЛНЕНИЯ ПРОЕКТА</a:t>
            </a:r>
          </a:p>
          <a:p>
            <a:endParaRPr lang="ru-RU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060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69F04B-D8F3-4A39-CCC7-D4E0C5685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3" t="23951"/>
          <a:stretch/>
        </p:blipFill>
        <p:spPr>
          <a:xfrm>
            <a:off x="612742" y="1642532"/>
            <a:ext cx="11136474" cy="52154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5CC27-4B40-83E2-AB8C-1E598A5774E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0017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Comic Sans MS" panose="030F0702030302020204" pitchFamily="66" charset="0"/>
              </a:rPr>
              <a:t>ПРОЕКТНОЕ УПРАВЛЕНИЕ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2504429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8CDB095-53DE-4367-7F5E-4FC48EB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0"/>
            <a:ext cx="964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643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8C604-2EEC-E6E6-7D37-D34D2B4A3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omic Sans MS" panose="030F0702030302020204" pitchFamily="66" charset="0"/>
              </a:rPr>
              <a:t>УЧАСТНИКИ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AC6E8B-22CE-5556-BC39-6F9D6BA54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Comic Sans MS" panose="030F0702030302020204" pitchFamily="66" charset="0"/>
              </a:rPr>
              <a:t>ЗАКАЗЧИК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ИНВЕСТОР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ПРОЕКТИРОВЩИК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РУКОВОДИТЕЛЬ ПРОЕКТА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КОМАНДА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12199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8C604-2EEC-E6E6-7D37-D34D2B4A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176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omic Sans MS" panose="030F0702030302020204" pitchFamily="66" charset="0"/>
              </a:rPr>
              <a:t>КОНЦЕПЦИЯ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AC6E8B-22CE-5556-BC39-6F9D6BA54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359" y="1354285"/>
            <a:ext cx="10515600" cy="3934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Comic Sans MS" panose="030F0702030302020204" pitchFamily="66" charset="0"/>
              </a:rPr>
              <a:t>В ОСНОВЕ ПРОЕКТА ВСЕГДА ЛЕЖИТ ОПРЕДЕЛЕННАЯ ИДЕЯ</a:t>
            </a:r>
          </a:p>
          <a:p>
            <a:pPr marL="0" indent="0" algn="ctr">
              <a:buNone/>
            </a:pPr>
            <a:r>
              <a:rPr lang="ru-RU" b="1" dirty="0">
                <a:latin typeface="Comic Sans MS" panose="030F0702030302020204" pitchFamily="66" charset="0"/>
              </a:rPr>
              <a:t>Задача предварительной экспертизы – </a:t>
            </a:r>
          </a:p>
          <a:p>
            <a:pPr marL="0" indent="0" algn="ctr">
              <a:buNone/>
            </a:pPr>
            <a:r>
              <a:rPr lang="ru-RU" b="1" dirty="0">
                <a:latin typeface="Comic Sans MS" panose="030F0702030302020204" pitchFamily="66" charset="0"/>
              </a:rPr>
              <a:t>исключение из дальнейшего рассмотрения заведомо неприемлемых идей</a:t>
            </a:r>
          </a:p>
          <a:p>
            <a:pPr marL="0" indent="0" algn="ctr">
              <a:buNone/>
            </a:pPr>
            <a:r>
              <a:rPr lang="ru-RU" b="1" dirty="0">
                <a:latin typeface="Comic Sans MS" panose="030F0702030302020204" pitchFamily="66" charset="0"/>
              </a:rPr>
              <a:t>Среди критериев оценки – </a:t>
            </a:r>
          </a:p>
          <a:p>
            <a:pPr marL="0" indent="0" algn="ctr">
              <a:buNone/>
            </a:pPr>
            <a:r>
              <a:rPr lang="ru-RU" b="1" dirty="0">
                <a:latin typeface="Comic Sans MS" panose="030F0702030302020204" pitchFamily="66" charset="0"/>
              </a:rPr>
              <a:t>затраты, риск, доступность необходимых ресурсов</a:t>
            </a:r>
          </a:p>
          <a:p>
            <a:pPr marL="0" indent="0" algn="ctr">
              <a:buNone/>
            </a:pP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17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E0F94AD-FCAC-64E2-53DC-5C1A3CA43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1588" y="1224490"/>
            <a:ext cx="6694811" cy="5347279"/>
          </a:xfr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1DF7DFA-EFCB-4966-EE01-03AC34D6D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176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omic Sans MS" panose="030F0702030302020204" pitchFamily="66" charset="0"/>
              </a:rPr>
              <a:t>ДЕКЛАРАЦИЯ О НАМЕРЕНИЯХ</a:t>
            </a:r>
          </a:p>
        </p:txBody>
      </p:sp>
    </p:spTree>
    <p:extLst>
      <p:ext uri="{BB962C8B-B14F-4D97-AF65-F5344CB8AC3E}">
        <p14:creationId xmlns:p14="http://schemas.microsoft.com/office/powerpoint/2010/main" val="3768081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E92A644-D049-E634-8918-85C06939B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708"/>
          <a:stretch/>
        </p:blipFill>
        <p:spPr>
          <a:xfrm>
            <a:off x="2199363" y="1366888"/>
            <a:ext cx="8264512" cy="4665134"/>
          </a:xfr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ED8F1F6-16EB-884D-9580-DAED294F4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176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omic Sans MS" panose="030F0702030302020204" pitchFamily="66" charset="0"/>
              </a:rPr>
              <a:t>ОБОСНОВАНИЕ ИНВЕСТИЦИЙ</a:t>
            </a:r>
          </a:p>
        </p:txBody>
      </p:sp>
    </p:spTree>
    <p:extLst>
      <p:ext uri="{BB962C8B-B14F-4D97-AF65-F5344CB8AC3E}">
        <p14:creationId xmlns:p14="http://schemas.microsoft.com/office/powerpoint/2010/main" val="2034400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D18769-25BC-05AE-8E2F-D4717A3B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247" y="0"/>
            <a:ext cx="9167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00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E3E3B1-4D8A-2F79-8000-FA2E84542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69" t="26173" r="37500" b="29629"/>
          <a:stretch/>
        </p:blipFill>
        <p:spPr>
          <a:xfrm>
            <a:off x="0" y="1498600"/>
            <a:ext cx="4563533" cy="3031068"/>
          </a:xfrm>
          <a:prstGeom prst="rect">
            <a:avLst/>
          </a:prstGeom>
        </p:spPr>
      </p:pic>
      <p:sp>
        <p:nvSpPr>
          <p:cNvPr id="2" name="Объект 2">
            <a:extLst>
              <a:ext uri="{FF2B5EF4-FFF2-40B4-BE49-F238E27FC236}">
                <a16:creationId xmlns:a16="http://schemas.microsoft.com/office/drawing/2014/main" id="{FA772051-1D0B-32EA-61F9-6DC3B9C195FF}"/>
              </a:ext>
            </a:extLst>
          </p:cNvPr>
          <p:cNvSpPr txBox="1">
            <a:spLocks/>
          </p:cNvSpPr>
          <p:nvPr/>
        </p:nvSpPr>
        <p:spPr>
          <a:xfrm>
            <a:off x="4351691" y="1286552"/>
            <a:ext cx="7747174" cy="482638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b="1" dirty="0">
              <a:latin typeface="Comic Sans MS" panose="030F0702030302020204" pitchFamily="66" charset="0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b="1" dirty="0">
                <a:latin typeface="Comic Sans MS" panose="030F0702030302020204" pitchFamily="66" charset="0"/>
              </a:rPr>
              <a:t>ЭТО ПОДРОБНЫЙ, СТРУКТУРИРОВАННЫЙ И ТЩАТЕЛЬНО ПОДГОТОВЛЕННЫЙ ДОКУМЕНТ, ОПИСЫВАЮЩИЙ ЦЕЛИ И ЗАДАЧИ, КОТОРЫЕ НЕОБХОИМО РЕШИТЬ ФИРМЕ, СПОСОБЫ ДОСТИЖЕНИЯ ПОСТАВЛЕННЫХ ЦЕЛЕЙ И ТЕХНИКО-ЭКОНОМИЧЕСКИЕ ПОКАЗАТЕЛИ ПРОЕКТА.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ru-RU" b="1" dirty="0">
              <a:latin typeface="Comic Sans MS" panose="030F0702030302020204" pitchFamily="66" charset="0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b="1" dirty="0">
                <a:latin typeface="Comic Sans MS" panose="030F0702030302020204" pitchFamily="66" charset="0"/>
              </a:rPr>
              <a:t>В НЕМ СОДЕРЖИТСЯ ОЦЕНКА ТЕКУЩЕГО МОМЕНТА, СИЛЬНЫХ И СЛАБЫХ СТОРОН ПРОЕКТА, АНАЛИЗ РЫНКА И ИНФОРМАЦИЯ О ПОТРЕБИТЕЛЯХ ПРОДУКЦИИ ИИЛИ УСЛУГ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3B49368-AE85-68E8-B3AF-DB9CC3795D3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0017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Comic Sans MS" panose="030F0702030302020204" pitchFamily="66" charset="0"/>
              </a:rPr>
              <a:t>БИЗНЕС-ПЛАН</a:t>
            </a:r>
          </a:p>
        </p:txBody>
      </p:sp>
    </p:spTree>
    <p:extLst>
      <p:ext uri="{BB962C8B-B14F-4D97-AF65-F5344CB8AC3E}">
        <p14:creationId xmlns:p14="http://schemas.microsoft.com/office/powerpoint/2010/main" val="28784480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C3BA16-E642-0640-9CAA-E108FC88FD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28"/>
          <a:stretch/>
        </p:blipFill>
        <p:spPr>
          <a:xfrm>
            <a:off x="1427602" y="1490132"/>
            <a:ext cx="9336795" cy="53678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014AA-48A5-E4E4-826A-B9E1704D217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0017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Comic Sans MS" panose="030F0702030302020204" pitchFamily="66" charset="0"/>
              </a:rPr>
              <a:t>БИЗНЕС-ПЛАН:  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2273795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F0864-F386-FD1B-C728-188FCC883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25"/>
          <a:stretch/>
        </p:blipFill>
        <p:spPr>
          <a:xfrm>
            <a:off x="1290371" y="1921932"/>
            <a:ext cx="9611258" cy="49360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F0FEA-4F98-01EC-F187-680E4627A6EC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0017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Comic Sans MS" panose="030F0702030302020204" pitchFamily="66" charset="0"/>
              </a:rPr>
              <a:t>МАРКЕТИНГ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3680612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3EE757-CFDE-92D1-0A83-8FD85A1F0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0" t="12346" r="15833" b="7655"/>
          <a:stretch/>
        </p:blipFill>
        <p:spPr>
          <a:xfrm>
            <a:off x="2700866" y="846666"/>
            <a:ext cx="6519333" cy="5486401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D3DA11B-1597-DAA5-F224-B590FF632C8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0017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Comic Sans MS" panose="030F0702030302020204" pitchFamily="66" charset="0"/>
              </a:rPr>
              <a:t>МАРКЕТИНГОВАЯ СРЕДА </a:t>
            </a:r>
          </a:p>
        </p:txBody>
      </p:sp>
    </p:spTree>
    <p:extLst>
      <p:ext uri="{BB962C8B-B14F-4D97-AF65-F5344CB8AC3E}">
        <p14:creationId xmlns:p14="http://schemas.microsoft.com/office/powerpoint/2010/main" val="211148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F4A762-29CC-0C86-1CBF-47D6DBA8B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5" t="19013"/>
          <a:stretch/>
        </p:blipFill>
        <p:spPr>
          <a:xfrm>
            <a:off x="1583267" y="1109133"/>
            <a:ext cx="9035326" cy="555413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516B8-4F20-1776-D72A-80A702D22947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0017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Comic Sans MS" panose="030F0702030302020204" pitchFamily="66" charset="0"/>
              </a:rPr>
              <a:t>МЕТОДЫ ПРОЕКТНОГО 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1447614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7A6B7A6-8F8D-45E1-99BE-63C7579A1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858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FAE9C5-ABE0-A7B8-D930-0BFF63A4B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1" y="1458383"/>
            <a:ext cx="6876520" cy="43815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4AB9FCE-7E0C-E32C-D03E-1C8E8527274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0017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Comic Sans MS" panose="030F0702030302020204" pitchFamily="66" charset="0"/>
              </a:rPr>
              <a:t>МАРКЕТИНГОВАЯ СРЕДА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2FFC9D-4CEF-EF45-5988-CFFFE3E2B8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93" t="21358" r="24847" b="10494"/>
          <a:stretch/>
        </p:blipFill>
        <p:spPr>
          <a:xfrm>
            <a:off x="474133" y="1458383"/>
            <a:ext cx="4216400" cy="423173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953641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01CE02-9F41-5527-5E0D-226C97BDF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460" y="1875786"/>
            <a:ext cx="9329079" cy="326182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44F9FEA-1CC5-3BA6-9C8B-71E525981FE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0017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Comic Sans MS" panose="030F0702030302020204" pitchFamily="66" charset="0"/>
              </a:rPr>
              <a:t>МАРКЕТИНГОВАЯ СРЕДА</a:t>
            </a:r>
          </a:p>
        </p:txBody>
      </p:sp>
    </p:spTree>
    <p:extLst>
      <p:ext uri="{BB962C8B-B14F-4D97-AF65-F5344CB8AC3E}">
        <p14:creationId xmlns:p14="http://schemas.microsoft.com/office/powerpoint/2010/main" val="3444102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157D1D-2182-2D76-0C97-1B54CC13F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33"/>
          <a:stretch/>
        </p:blipFill>
        <p:spPr>
          <a:xfrm>
            <a:off x="1803400" y="1202266"/>
            <a:ext cx="8381999" cy="552873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0A94E-F013-B223-3232-21E674CC98C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0017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Comic Sans MS" panose="030F0702030302020204" pitchFamily="66" charset="0"/>
              </a:rPr>
              <a:t>ФИНАНСЫ ПРЕДПРИЯТИЯ</a:t>
            </a:r>
          </a:p>
        </p:txBody>
      </p:sp>
    </p:spTree>
    <p:extLst>
      <p:ext uri="{BB962C8B-B14F-4D97-AF65-F5344CB8AC3E}">
        <p14:creationId xmlns:p14="http://schemas.microsoft.com/office/powerpoint/2010/main" val="30915625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FA1D30-CC51-1CDA-E0EF-48C379AB9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91"/>
          <a:stretch/>
        </p:blipFill>
        <p:spPr>
          <a:xfrm>
            <a:off x="1513290" y="1693332"/>
            <a:ext cx="9165419" cy="51646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62A4C-9A6F-30A0-63DC-13AA4D5F89EC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0017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Comic Sans MS" panose="030F0702030302020204" pitchFamily="66" charset="0"/>
              </a:rPr>
              <a:t>ФИНАНСИРОВАНИЕ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9775406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67BE04-6893-6797-C8CF-BA495B2FD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759" y="0"/>
            <a:ext cx="8422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418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0EC01D-816F-3722-D319-07DF57DCF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962" y="0"/>
            <a:ext cx="7586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063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CF7549-67C2-B19F-76E2-96344E6FF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52"/>
            <a:ext cx="12192000" cy="681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098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34134B-CA34-6EB3-231A-D318A8E30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1685925"/>
            <a:ext cx="106584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320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5CDE35-6A9B-16DC-769A-7CD4A9659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031" y="0"/>
            <a:ext cx="8691937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9601C5-3C35-8E56-5C92-A730875FF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5815" y="4933409"/>
            <a:ext cx="19431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32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E67BA3-95D3-B4C4-239F-790052423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658" y="0"/>
            <a:ext cx="9288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312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2A771-E4BF-49A6-A5E8-126EC1125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6037" y="255097"/>
            <a:ext cx="9144000" cy="857266"/>
          </a:xfrm>
        </p:spPr>
        <p:txBody>
          <a:bodyPr>
            <a:normAutofit fontScale="90000"/>
          </a:bodyPr>
          <a:lstStyle/>
          <a:p>
            <a:r>
              <a:rPr lang="ru-RU" dirty="0"/>
              <a:t>Задачи ценообразования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D6A6ED-ED4A-E731-9862-13FE486A1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203" y="1423447"/>
            <a:ext cx="5387927" cy="490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96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5F8337-71FB-BB06-AE25-02043ACAB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27" t="57870" r="13866"/>
          <a:stretch/>
        </p:blipFill>
        <p:spPr>
          <a:xfrm>
            <a:off x="1602558" y="164930"/>
            <a:ext cx="9587058" cy="660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06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150E9D-D3DE-C9CB-2D3A-43E1B7ED7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99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7611D1-C99A-92FB-3D49-31BD1C567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58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7B512D-F240-8E7D-895B-8EA19A773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285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236</Words>
  <Application>Microsoft Office PowerPoint</Application>
  <PresentationFormat>Широкоэкранный</PresentationFormat>
  <Paragraphs>49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Comic Sans MS</vt:lpstr>
      <vt:lpstr>Тема Office</vt:lpstr>
      <vt:lpstr>МЕТОДЫ УПРАВЛЕНИЯ ПРОЕКТАМИ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МЕТОДЫ УПРАВЛЕНИЯ ПРОЕКТАМИ: SWOT-АНАЛИЗ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МЕТОДЫ УПРАВЛЕНИЯ ПРОЕКТАМИ</vt:lpstr>
      <vt:lpstr>Презентация PowerPoint</vt:lpstr>
      <vt:lpstr>УЧАСТНИКИ ПРОЕКТА</vt:lpstr>
      <vt:lpstr>КОНЦЕПЦИЯ ПРОЕКТА</vt:lpstr>
      <vt:lpstr>ДЕКЛАРАЦИЯ О НАМЕРЕНИЯХ</vt:lpstr>
      <vt:lpstr>ОБОСНОВАНИЕ ИНВЕСТИЦИЙ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ценообразования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mz sz</dc:creator>
  <cp:lastModifiedBy>mz sz</cp:lastModifiedBy>
  <cp:revision>3</cp:revision>
  <dcterms:created xsi:type="dcterms:W3CDTF">2023-01-15T17:55:15Z</dcterms:created>
  <dcterms:modified xsi:type="dcterms:W3CDTF">2023-01-15T18:26:36Z</dcterms:modified>
</cp:coreProperties>
</file>